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662" autoAdjust="0"/>
  </p:normalViewPr>
  <p:slideViewPr>
    <p:cSldViewPr>
      <p:cViewPr>
        <p:scale>
          <a:sx n="49" d="100"/>
          <a:sy n="49" d="100"/>
        </p:scale>
        <p:origin x="-1200" y="-10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4150-F564-4102-93E9-235AA7FE7ACA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F412-85AB-4587-82CF-C6366134856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4150-F564-4102-93E9-235AA7FE7ACA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F412-85AB-4587-82CF-C63661348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4150-F564-4102-93E9-235AA7FE7ACA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F412-85AB-4587-82CF-C63661348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4150-F564-4102-93E9-235AA7FE7ACA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F412-85AB-4587-82CF-C6366134856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4150-F564-4102-93E9-235AA7FE7ACA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F412-85AB-4587-82CF-C63661348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4150-F564-4102-93E9-235AA7FE7ACA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F412-85AB-4587-82CF-C63661348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4150-F564-4102-93E9-235AA7FE7ACA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F412-85AB-4587-82CF-C63661348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4150-F564-4102-93E9-235AA7FE7ACA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F412-85AB-4587-82CF-C63661348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4150-F564-4102-93E9-235AA7FE7ACA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F412-85AB-4587-82CF-C63661348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4150-F564-4102-93E9-235AA7FE7ACA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F412-85AB-4587-82CF-C63661348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4150-F564-4102-93E9-235AA7FE7ACA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F412-85AB-4587-82CF-C63661348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4AB34150-F564-4102-93E9-235AA7FE7ACA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E50CF412-85AB-4587-82CF-C6366134856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19812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BUS 101</a:t>
            </a:r>
          </a:p>
          <a:p>
            <a:pPr algn="ctr"/>
            <a:r>
              <a:rPr lang="en-US" sz="4800" dirty="0" smtClean="0"/>
              <a:t> Environment of Business </a:t>
            </a:r>
          </a:p>
          <a:p>
            <a:pPr algn="ctr"/>
            <a:r>
              <a:rPr lang="en-US" sz="4800" dirty="0" smtClean="0"/>
              <a:t>Chapter 5</a:t>
            </a:r>
            <a:endParaRPr lang="en-US" sz="4800" dirty="0"/>
          </a:p>
        </p:txBody>
      </p:sp>
      <p:sp>
        <p:nvSpPr>
          <p:cNvPr id="6" name="AutoShape 6" descr="data:image/jpeg;base64,/9j/4AAQSkZJRgABAQAAAQABAAD/2wCEAAkGBhQSEBQUEhQUFRUWGBcVFhQUFxQXFRgXFxYWGBcWFBUYHCYeGBkkGxUVHy8gIycpLCwsFR4xNTAqNSYrLCkBCQoKDgwOGg8PGi4kHiU1LCksKjAqLCw0Ly0sKSwwLy0sLywsLC81Ki80LCkpKiksLCwpKS0sLyksKSwsKiwsLP/AABEIANkA6AMBIgACEQEDEQH/xAAcAAEAAgIDAQAAAAAAAAAAAAAABgcEBQEDCAL/xABLEAABAwIDAwkEBwUFBQkAAAABAAIDBBEFEiEGMUEHCBMiUWFxgZEyobHBFEJSYnKS0SOCorLCFSQzNWNDc5Oz8URTZHSDo9Lh4v/EABsBAQACAwEBAAAAAAAAAAAAAAABAwIEBQYH/8QANREAAgECBAMECQMFAQAAAAAAAAECAxEEEiExBUFRE3GRoRRCYYGxwdHh8CIjMgYkM1LxFf/aAAwDAQACEQMRAD8AvFERAEREAREQBERAEREAREugCLi65QBF1SVbG+05o8SB8VinHqfMG9NHcmwAcCbncFkoSeyMJVIR3aXvM9EutbjuOMpYw97XOBOUZbb7E63PckIubyx3FSpGnFzm7JGyRQqXlJZ9WFx/E4D4AqRbPYv9JgEmXLq4WBvuParqmFq0o5pqyNWjjqFeeSnK735mzRFrtoJXNpZnMJa5rCQRvFtVTGOaSj1Nqc8kXJ8tTYoqclxyd3tTSH94j4KVcnNU5z5w5xOjDqSdxcOPiujW4dKlTc3LY42G4zDEVlSjFq/O/sJyiIuYdwIiIAiIgCIviWUNaXONgASSdwA3lBex9L4kqGt9pzR4kBV1j228sri2EmOPdcaPd3k/VHcFGXvJN3Ek9pNyuvS4XOSvN29h53Ecepwllpxze29i6WVbHey9p8HArtuqQBtu9yk+zO2EkT2smcXxE2u43LL8QeI7ilbhcoxzQd/YMPx2FSajUjlvzvfxJlU7V00ZIdKLgkEAOJBG8aBYUm39KNxe7wafmoLtNFlrJx98n1sfmtatmlw2jKKk29fzoaNfjeIhOUElo2tn9S1cD2rjqnuYxrmlozda2ovbSx8PVbonRVHs3iHQ1Ub+F8rvwu0PyPkrSxSfJBK77LHH0BXPxmFVGoox2Z2eG454ihKVTeO5BKnlDnJORsYFzbQk2vpxWFLtvVu/2gb+FrfmtCFyu9HCUY7QXgeSnxDEy3qPxLB2DxiWYzCV5eRlIvbS9729FLnGwv2KveTiW1RI3tZf0cP1Uu2nreipJXccuUeLuqPiuDjKX9zkit7HrOG4h+hdpN3te/uuVZiVV0s0km/M4nyvp7rLHCL7khLbXBFwHDvB3FemSUUoo8RJyk3Jlr7L4t9Ip2uJ6w6r/wAQ4+YsfNYO38d6Mn7L2n32+ai2w2L9FUZHHqS9XuDvqnz3eYU02uizUU3c2/oQV5ypS7DFxttdNeJ7OjiPS8BK+6TT70iqFYnJxLenkb2SH0LW/wD2q7U45NJv8dv4HfzD5BdXiKvQfu+JwODSti4+2/wJwsbEos0Mg7WOH8JWSuHC4K8wnZ3PcyWZNFHhSrk7ltVOH2oz7i1Rmojyvc3scR6Gy3WxEuWtj+8HN/hJ+S9bilmoS7j57gHkxUL9UvkWmiIvIn0QIiIAiIgCj23U5bROt9YtafAnX4KQrW7Q4X9Ipnxj2jYt/EDcX+HmrqElGrFy2ujWxcJToTjHdp/AqFTTY2ho3xftMjprm7ZDuF9MrToRa2qh9RTuY4te0tcNCDvXWvVVqXbQspNe1HgcNX9Gq5pQT5Wf5uT7H9hhIWupQxl75wSQ3uIte3ksGLk2kPtSsHgHH9FFIax7PZe9v4XOHwK3GH7aVMRF39I37L9fR28LUdHFQjaE0+9a/M6CxOAq1M1Wm1fo9PKx17XUhjqcpOY5I7uta5DQL28lqI4y5wA3kgDxK3O1eJsqJI5WaZmAOad7XNJ0PqtNFJlcD2EH0N1t0M3ZRvvY5+LyekSyv9N/Jny5ttD4KwqrGOkwhz/rFojd+LMGn9fNRba6g6KqcQOrIBI397ePW/qFiQ4kRTSQ8HPY8eV7/wBPoqakFiIwmuTT+ptUKrwc6tJ8017+T/OphxMu4DtIHqbLtrqfo5Xs+y4t9DZZGA0+eqhb2vb6A3PwXdtTHlrJx9+/qAfmr8/7uT2X8zT7L9jtPbbyuZmwctq1o+0149wPyW+5R6y0UcY+s4uPg0fqQorspJlrYD963qCPms7bysz1ZbwjaG+Z6x+I9FpVKWbGRfRXOpRr5OGzjzcreNn9SOWUz21wPJTwSNH+G1sTvC2hPncfvKIU8uV7XWvlcHW7bG9lIcU25kmjdGY4w1wsfaJ8RrvWxXjVdSDhstzUws6EaNWNV6u1tOn4iNtNjcaEagqz6bEBV4c931jG9r/xBuvrofNVepLsPimSV0Lj1ZgR+/Y29Rp6KvHUc8M63jr9SzhWI7Oq6cv4z09/L6EZCl3JxNaokb2sv+Vw/VRN7LEg7wSPRbHZ/Gfos3SZc3VLbXtvtxt3K/EwdSlKMd2a2CqqjiIzlok9S3kuq/l5SZPqxMHiXH9FhycoFUd3Rt8G/qSuCuG13yS956yXG8Ktm37vrY1OOxZaqYf6jveb/NdmzcuWsgP3wPXT5r4xuUvmzne9rHnxc0X991gtdY3Gh7QvQKOallfNW8jyEpqniHNcnfzLtc8DeQPFY82KRN9qWMeLm/qqckmc72nOPiSfiuuy5S4Suc/L7nel/UL9Wn5/YuulrGSNzRuDm3tdpuLjfqu5RTk6mvTPH2ZD7wD+qla5Nen2VRw6HocLW7ejGo+YREVJshfEkoaLuIA7SQAvtanafDDPSyMbq62Zo7262893ms4JSkk3ZFdWUowcoq7S2OrFKqikFpnwOt2lpcPAjULUw7H0VQ0uge6wNrtdcA9nWHeoARbu7ltsB2kkpScgDmu3tde1+0Ebiu+8FUpQ/Zm79OR5FcUpV6n9xSjbrbU3GK8nz42OfHIHhoJyuFjYamxGiiKkuKbdzTMLGtbGHCxIuXWO8Anco0tvCquo/vbnPx7wrmvRlpz+1wuCttUYI6OkbM8EF77NB+xlOpHeVqlfCanqu41KlKVNpSW+viTvayj6aghnA1Y1pP4XAA++xUEVqbPMEuHxtdqHRlh8rt+SrGro3Rvewg3YS06Hgd60MBU/nSfqt+Fzr8Wo/wCOuvWSv32+nwN3sJT5q1p+w1zvdl/qXG3cVq133mtPut8l27EYpDA+R0zst2hrdCb6knd4Bd200QrahrqUtk6gBFw0ixPB1u1HJxxblLSNrX5ddxGEZcPUIu8nK9ufTYjuFz5J4nHQNe0k9wIv7lxiNT0k0j/tOcfInT3L4q6R0T3MeLOabEb9fFfLorNDuBJHpb9VvpRbznJbmoum+Tu/gZmD4LJUvLY8twMxLjYWvZb6Lk4mPtSRjwzH9FhbG462nlIeOrJlaX39m17adlzqrAxuqdHTSvjIzNaXC4uNO5crF4mvTqqEdE9jvcOwWFrUHUndtXurlb7RbOOpHMBdnDgbOAtqN43nuWpjkLSCNCCCD3g3C2dXtBLUuY2Zwc0OBtlA42Oo13Fa6oZZ7h2Ej0K6VLPlUau5xcR2WdzoXUeV/wAZ8yyFzi47yST4nVfKLujopHezG93g1x+St0RrpOT01OxmFylmcRuyWvnIs23bmOixVs8Sr5OiigcHMEY1a64uSSQSPC1llbNbMirzEyhmU2y2u499r7lS6uSDnU0Xy5G0sP2lRUqN2/bprz8DAGWZ0bS8R2YGFz75bgnsvYWIWzxLZMU8YklnbY+y1jSS4/dJO7vXxX7F1DJC1jDI3Qh4sAb+J0KwcXpp4ujinuMrSWAkGzXE3sR3hVKam49nNW6aXL3TdKMnXpO+yetr/A167KaRrXAvbnHFty2/mNy22zNXSse76UzNe2U2zNHbdvpqtrV4TQzyZoqhkTSNWWtr2jNa3gsqmIUZOMou3W30K6OEdSCnCUb/AOrav56Ek2SFOYM1O0tDj12kkkOA3G63q0uzmz7KYOySOeH2OtracRbxW6XmK7i6jcXde091hIyjRippJ9Ft5BERUmyEKIgK82mkoZXuLXvZKCQ7KwlpINjmBtr3hRN4F9Dcdu73LP2hiy1cw++4+uvzWw2c2SNWwv6QMDXZbZbncDfeO1erpuFCkpSk7ab6/I+f1o1MXiHCEFmu9tL273Yj4W/kpoqeGKeEtnLnFp6RpyscBe2QHf4krF2jwP6LKGZw+7c26xGtrEX7lpzjAa4U28vvMNfZyDLqPvZv4VnKSqRjKL0fnfQrhCVGc4Sj+pJ+62vcSzD8bfWzxwVOUxOJOVoy6hpI1Gqk1dslTNgkyRNDsjrE3JBymxFyoDs7Llq4D99o9dPmrclbdpHaCPcuVjm6FSKp6Lou89BwpLFUpuqs0trvV2sUuKt+XKHuy8G5jb0W0x/aB0+VgNo2taLfacGi7ndut/Rad7LEg8CR6LInw97GMkI6jxdrhuuCQQTwNwuzKEMyk9+R5mNSqoShG9tL9y+WpscK2RnqI+kZkDTe2Y2JtobWB49q15oJWSFoY8PYbdUOJBHYQvugxqaEWikc0dg1b6HRbel2+qWkZsjxxu2xPm2ypl6Qm2kmuXI2YehyjFNyjLm9GvkafFpnvlLpGlryGlwcCDewF7Htsvj/AGHhJ8W//lZm0eLNqZRK0FpLAHNOtnC+48QsOH/Bk7iw+8j5q2F8kbq22hTUt2srO61168zGU52axvp6WWnkN3tjcGk/WZlPvHwsopglG2WdkbtA+7bjeDlNj62XzJHJSz2PVkjPl494IPvVeIpxrft+stV+fEtwdWeG/d9V3i/z4GGCsnEh+2f439dfmsYrJxD2gftMYf4QPkth/wAl+dDUX8H3r5m7wLa5tNDk6EPcCTmJA0PDcSsqXlIl+rFG3xLj+i12zeAxVDXmWXo8pAt1RcEb7lbcbP4cz26nN3Z2/wBIXNqrDKo80W33Nnaw8sc6Uck1GPLWK+5j45hEtXFFVxtzOcwCRjd9wTq0HeO5RZ7XMOocxw7btKl1Rtg2mtDSNY+Jo6rnF5Nzcka24ruwXbVsrnNqxGAQMpy9XvDr37lNOpXpwbyXjy627tTGtSwtaql2lpvd7q/N303IvT4/UM9maQeLiR6G63lHVjErQzkNmaCY5WjeOLXt9+nZ69G19RSOy/Rg3Pc5nMFm27Owm6j0RcOs3MLfWbfS+m8bt9leoRqwzqOWXJ21Rqyqzw9R0pSzw5q90/v7SQVWwNS32cjx911j6OstNXYVLDbpY3MvuJGh8DuWXgm0UlNIXjrgizmuJ1G/Q8CsraHa59UwMyBjQc1r5iSN2thokXiYzUZWceu3zE1gp0nKDcZco7+dj62Lxh8VQyO56OQ5S07gTucBwN1Z6rDYrB3S1DZLHo4zmLuBPBo776+Ss9cfieTtv0721PR8D7T0d5tr6d30CIi5h3AiIgKq20iy1svfld6tH6LDwyGofmbB0hG9wYSBruJ17luOUKK1WD9qNvuJCw9l9ohSOkJYXZwBYEDUE7/Veppyk8NFwV3ZaHgq0ILHSjUlljd3Zh4jg08QzzMcATbM4g695BK0tVh4fURT3IfGwxW0sY+sQD3guJupbtDti6pj6MRhjbgnW5Nt3DRQ/GsUbTwOkda40a0/WcdwVkW3TzV0lbXusVVFFVsmEk2pad9+Rs6SXLIx32XNPoQVdDH3AI3HXyVFUFeyaMSRm7T6g8Q7sIW3jx2cR9GJXhm7KDw7Ad9lRi8L6Uoyg/8AhtcOx/oLnCpF/dHRiH+NJbdnfbwzFSLBNsWQUzYXRF9i7i3LqSePiqSxavnmqfo8LpHSmR0YawuGoe7JYN+6Rf8ADdXxV8nrvo8IY9pmZG1shPVbI4DrPHYb3VE8VQqvsqi0XM2qeAxdBPEUWru+luT6X3MrCGUVaxxdDHG8HVodlNuDriyjG1OHQwzBsD8wtdwvmynszfJdcmy1UDYwP8gCPUFZdDsRUyHrMEY7Xke5o1V8FToyc+1/T0vf5mtVdbEU1T7D9f8Ata3yRoFk0mrZR9y/o5pU3rNgWmGOON4BDi573C5dcW0A3Adi+KXk8DLl0xN2lps0DQjvJR8QoOO/kyFwfFRnbL5rmiHYNNkqIXbrSM9Li/uU8212e6ePpYx+0YOH1mb7eI3jzVQw1r8QxF1Hhzc0IdlkqJRe0Y0kfYaAXvl4nRegoYg1rWjcAAPIWXPxWNjKpGpS5HYwPDJxoTpV1pK1ik1k1hu2I/ct+VzgrWGzlNcnoY7k3JLQdSsqOhjbuYwW3WaFfLisdGos1IcBnZqU14FLSDK3M7Ro3udo0X3anRMNtUPyQFsr7E5WOaTZuUOO/cMzfUK6ayhjljdHIxr43gtcxwBaQd4IXnDGcPZs/tBC6N7zB1ZbC+YQyOc10bvt2yn3cVXLi0uUfMvj/T8PWm/D/pZ2C7ESvc4TsdG0t6r7tuHXFtL6i118Vuwc0dzniLBvc52TTvuNPVWSxwIBG46jwKpznE7SSRww0jcvRzgvkOub9m9paBroL/Ba/wD6VbNfTuNpcEw2VRd+++ppMFxN1bP0VHDJN1srprZYGC+rnP7LagbyrrwjZyKnjLGtDs3tl2pd493coZsRWQ4Ts5FUvBI6Pp3AWDnvlPVaO/VrR4L45O+WiPEaj6PLF0ErrmKz87X2Fy25AIda577FU1sZVrK0nobWG4bh8O7wjr1epKKnYKmebgOZ3Ndp5A3sq65Y6MYbTU76Zzg98uVxdZ12hpda1tNbK6FRXOQxhjnUtO1wL2dJI9oIJbcNDcw4X19Fh6VWtbO/EsWAw2a/ZrwLd2SxWOqooJ4g1rXsacrRYNdbrNt3OuPJbhRvk3pOiwmiaRY9CxxHe4Zj8VJFrm2lbRBERCQiIgKl5aMYkpaimkMRdTlj2ySAEkOzCwvuB10vvv3KP7CY3S4jMYXSGnlP+G1wDhJpqGuvYOHYd/BXw+MEWIBHYdQqE5e9jXxVEddTsIjLQ2Qxi3RyM1a85fZBFhftb3rap4ytTjljLQ0KvDcNWnnnHXvZncqpZhUcIhkD55HHqPGgjA1dYfesBc9vYqcxTGJah2aVxdbcNzR4AaBZ9FTVeLVrGZnzzyZW53m+VjQBmcfqsaNf1JWorKYxyPjJuWOcwkbiWki/uVdXE1aqtOV0bFDBYeg704JPqc0la+I3je5h+6SPW29Z7tqqoi3Tv8iB7wtUs3B8Fmq5eip43SSWLsjbXs0XJ1KrjUnFWi2veXzo0pvNKKb9qRK+R3HBBjMLpTpLmiLna9aQdU3PEuAF+9ep15J2K2PqJ8Sp4TFLHaRrpC5j25GsOZxdcabra8SF62WJLtyCIiEBVzy37WmkoOiY2UPqLsZKw5WsLS0nM4G4JbewG+xVjKu+Xmja/BpHOALo5InsPYS8MNv3XlAaXm3Nb9CqjYZunAJ426NtvfmVukqiObfjDWy1dO5wBeI5WNO85czX27dCz3q9nPG4ka7gePghLPO20/LxXGrf9FLI4WPLWNLA4vDTbM8nttewta6t/k024/tSiEzmhkjHGOVrb5cwAN234EEG3DUa2Xmzb3ZyWixCeKUAXc6RhG50b3OLXDs4i3Agq4+QGFtPhks8srGMllcQHENDRGMpNyePyQl7FuLzZzhZb4u0fZp42/xyO/qV7U23FDJDLMypiMURtI/No0/O99Lb+C8vbfY+K/EqieMvcx7w2K4N8jQGtAbwva9u9CEeieR2mezBqYyOc5zw6S7iSbOeco14ZbKtuclC76TSOscnRPaHcM2YEjxsQrm2Pws02H0sLvajhjY78QaM3vusbbvZBmJUUlO+wd7UTyL5JB7LvDeD3EoQV3iGM0+I7LiNs8ML4mwRvEp6NrZI8pyD8QabWuqV2cxU01XTzgkdFKx5y78ocMwHiLjzXGOYHNRzvgqGFkjTqDuI4OadzmnWxWAoM0i9q/nJR57Q0khZZ13SOa12a3Us1txa9r67lV+z2DT41ieVzuvM50s0nBrBq429GgdpCjBXq7kv2Iiw6iZZoM8rWvmk3kuIuGA/YbewHid5Qh6Eup4AxjWNFmtAaB2ACwXYiKTEIiIAiIgC+ZIg4FrgCCLEEXBHYQd6+kQGqw3Z6kog90EEUIIJeY2NbcDXUjh3Lx9ilUJJ5ZG7nyPePBziR8V7A2uqAzD6t53NglJ/4bl41ChmUTlWJyCPtjLO+KUe4H5Ku1YfIN/nMf8Aupf5URlLY9N2XKIpKwiIgCwcbwWKrp5IJ2545BZw94IPAggEHtCzkQHljb3k0qsJl6WMvfAHXjqGXDmX3CTL7DuF9x7ty0OM7bVtX0RnqJHmEHozcNLb73Xba7rWFzqvYUsQc0tcA5pFi0gEEdhB3rzdy47EQUFRDJTM6OOcPzMHsNewt9nsBDt3coMkyuquukldmlkfI61s0jnONuy7iuouJAFzYXsOAvvsFwigzsfcEDnuDGNc9zjZrGglxPABo1JV68lnIo6GRlXiAGdpDoqfflI1D5TuLgdzRute/AYvNwwWMiqqXAGRpbEwkDqgjM4jsvoP3VeKyMGwiIhiVPzicOa7D4pbDPHM0B1tcr2uBbfsuAfJed16F5x8hGH04B0NQLjttG/evPahmcTgr1/ye17psLo5HnM50LMx7SBY+ei8gr07yE4j0uDRNJuYnyRnuGbM0ejgiEiwkRFJgEREAREQBERARzlFhc7Ca1rBdxgk07suvuuvIQXtXGIM9PMz7Ub2+rSF4qChmUTlWRyBUj3YuHtaS1kb87hubmFm3PeVW6vLm1QDLWv4kxNv3APPzRGUti7URFJWEREAREQBUjzlKoZaKPjeV/kAwfNXcvPvOQnvW0zfswk/mef/AIoStyokRFiWF582qq6lbH2Oif8AmDx/SrsVE82k/ta78MHxlV7LIre4REQgpnnJzf3ejb2ySO9GgfNUKrw5yv8A2LX/AL7T/h6qj7qGZx2OV6D5t7P7hUm51qLW4C0bNR439y8+K/8Am2n+51Q/1x/yx+iISLgREUmAREQBERAEREBwRdeLscpujqqiMaBksjAPwvcPkvaS8gcolL0eK1rf9eQ/mOb5oZI0lTDkcWgh1rajTeAfnZXlzaz+xrPxx/yuVMY/EGzkDdliPrEwqz+bfiGWrqoSfbia8D/dusf51BL2PQCIikwCIiAIiIAvO3OFwqYV7KhzLQGNkLJLt1cM73C17j2jwXolVLzjqNzqCnkG5k9ndwexwB9QB5oSjz0iIsSwuLm2Md9JrCPYEcYd+Iudl08A9X6qc5ttMPotXJxMrWflZf8ArVxrIre4REQg88842tzV9PHY2ZBmvw673A/yBRbkowNlXiTYn7jFPwuATE5oJHdmv5KzecbgodTU9SG9aOQxOcPsPBIv+80fmUU5u8TTicpN8wp3ZezV7A6/u96gy5Fa4lh74JpIZBZ8T3RuGtrtJBtfhor65tzf7hUn/wARb0jZ+qgHLthHQ4w94BAnYyW/Autkdbv6gJ8VYXNv/wAvqP8AzJ/5UaB7FtIiKTEIiIAiIgCIuuaSwQH06QDevKvLLThuNVWVwObI/TgXRsuD2Hj5hXpt1WV30e2H5OmLrFzyBkbY3cwO0Lr23qnqjknq5XOlqamPpXuLnk5nm54lwFie5CUQzaNv7YHtjhP/ALbVOOb5/m7u6nk/mjWj5TcMENTDl9kwRsB7TGMhPuB81ncicxbiotxhkB/hPyTmTyPUIcuVqqKqK2gKGJyiIgCIiAKI8q+F/SMHq22JLWdKLb7xEP0/KVLl1VMAexzDuc0tPgRY/FAeJFyu/EKMwzSRHUxvfGfFji35LoWJaj0hzeoAMJc4b3TyE+TWD5Kz1V3N4qQ7C3tB1ZO+47MzWEK0VkVMIixKyUjcgNRt9hMVVh1TDK9kbSwu6R/ssLOs17jwAICpPm/VBjxSZuhb0D7uGo6r2Wsew6qV8pmzeIV0rI4pmMpLDOwuLTmubl7QOuLWsP8AqsDY7Yj+zXySdKZXvbkuG5WhtwTpc3NwEB8c46LP9ClbuHTRnxORzfg5bnm5sy4fUOOgdUG3faNl1DOWXEHujpmEHLmkdfhcBoA8bErYcguLODamDgCyUfvXa74NTmTyL+BXK1lFOVswhAREQBERAF1zR3C7EQGiraMrS1OGkqauYDvXS6iaVIKO5Wtl3uo2zMbmMLi554iNws4+GYNUc5DacOxJ+vWEDy0dvWYDr4fFX9tPsq2ro56fNkMrC0PtfKdCCRxFwNFCuTDkekw2qfUTzMkOR0bGxh1rOIJc4u46bgoJ5E/oqQrZgIAuUICIiAIiIAiIgPJHKhQ9DjFYwCw6UvH/AKgD7+ritDiETB0eQ3zRsc7ufqHD3e9WDzgcPLMWEltJYWOv2lpLT7g31VbvgIa1xGjr5T22NioM0XrzbK0GCsi4tkjk8ntLf6Fc6pHm1RaVzrbzCL+AkPzV3KTF7hfL4wd6+kQgwJsKBWFJs/dbxEBEMe2FZVU0sL2t67XBpIHVfY5XjsINlX/IzsHXUlbOaqExRGPKSS05nh4Lclibi2b1Cu9EB1RUwau1cORu4IDlERAEREAREQBcFcrgoDlcWXKID5Le8rkBcogCIiA4JXDHg7ly4XC6XsyjRAdxcut1Q0cVrKlzlq6ovsRrqCNN/l3oCoucNjUU1bBFG5rjDG7PlNy1z3DqOPaA0G3eodPSD+xIpHNOYVsjGPIteMwsLgO0Z2/FWFS8kFPHIXyulnubhrzlG+93lurj6Lnb/Ax/Zb2RxtYyEiVjWizRrZx8SHFLE3NrzdC1lFUvJF3Thv5Y2n+pW2Kxp4rzxyK177VMLfZGSUeJu0/Bvorap3v71JDJi2UHivtR2nc5bWmc5QDNRAiAIiIAiIgCIiAIiIAiIgCIiAIiIAiIgCIiAIiID5dGDvC6nUbTwXeiAw3YWw8F0VWz8MjHRyNDmPaWuadxadCCtmiAjOzfJ1R0Af8ARoy3PbMXOc8m24XduAuVvG4ewcFlIgOttO0cF9gLlEAREQBERAEREARE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0" name="Picture 8" descr="http://www.cb14brooklyn.com/wp-content/uploads/2013/08/Small-Business-jp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809" y="2971800"/>
            <a:ext cx="3733800" cy="3490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783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6836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Small Business Administration(SBA)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1" y="2249507"/>
            <a:ext cx="4114038" cy="40181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What do they do?</a:t>
            </a:r>
          </a:p>
          <a:p>
            <a:r>
              <a:rPr lang="en-US" sz="2800" dirty="0" smtClean="0"/>
              <a:t>Give Advice</a:t>
            </a:r>
          </a:p>
          <a:p>
            <a:r>
              <a:rPr lang="en-US" sz="2800" dirty="0" smtClean="0"/>
              <a:t>Secure Government Contracts</a:t>
            </a:r>
          </a:p>
          <a:p>
            <a:r>
              <a:rPr lang="en-US" sz="2800" dirty="0" smtClean="0"/>
              <a:t>Provide Training </a:t>
            </a:r>
          </a:p>
          <a:p>
            <a:r>
              <a:rPr lang="en-US" sz="2800" dirty="0" smtClean="0"/>
              <a:t>Guarantees small-business loans made by private lenders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4953000"/>
            <a:ext cx="3879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Fun Fact: SBA’s Washington </a:t>
            </a:r>
          </a:p>
          <a:p>
            <a:pPr algn="ctr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Headquarters have more than 2.100</a:t>
            </a:r>
          </a:p>
          <a:p>
            <a:pPr algn="ctr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Employees on Staff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295400"/>
            <a:ext cx="8374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Definition: a federal government agency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 concerned with helping small U.S. firms (pg157)</a:t>
            </a:r>
            <a:endParaRPr lang="en-US" sz="2800" dirty="0" smtClean="0"/>
          </a:p>
        </p:txBody>
      </p:sp>
      <p:sp>
        <p:nvSpPr>
          <p:cNvPr id="7" name="AutoShape 2" descr="data:image/jpeg;base64,/9j/4AAQSkZJRgABAQAAAQABAAD/2wCEAAkGBxQTEhQTEhMWFhUXGSEbFxgXFhkcGhoaHRoYICIeHBsfHSggGh8nGxcbITMiJSktLi4uGh8zODMsNyktLisBCgoKDg0OGhAQGzUlHyYyNjI2NSwuLC01Mi4vLCw3Nzc0LC80NCwtNC0uNCwuNC4tNyw0LCwtNC82NDU4LDc0N//AABEIAJUBUgMBIgACEQEDEQH/xAAcAAACAwEBAQEAAAAAAAAAAAAABwUGCAQDAQL/xABWEAABAgMFAwULBwgGBwkAAAABAgMABBEFBhIhMQdBYRMiUXGBFCMyM0JUcpGhsdIIGFKCk7LBFRc0U2JzkrMkQ2Oi0dMmNUR0lMLwFjZkg6O04eLx/8QAGwEBAAIDAQEAAAAAAAAAAAAAAAUGAgMEAQf/xAAsEQEAAgECAwYHAQEBAAAAAAAAAQIDBBEFITESIjJBUXETYYGhsdHwweGR/9oADAMBAAIRAxEAPwB4wQRnvbDtPU+pclJLIYScLrqTm6RqlJ/V7q+V1aher57Y5OTKmmAZp4ZHAQG0noLmdTwSDoQSIVFtbZLTfJwOIYT0NIFaekrEfVSF7DD2U7N1WksvPEolEGhI8JxX0U9AFRVXGgzzAVk3itB9WHuqbdUfJDrqj2JB90drV3LXXzhLzx4lDv4xqixLBl5RsNyzKGkj6IzPFSvCUeJJMSMBkV5NsS2avygyBvJfSB26R0WZtQtRmmGcWsDc6EuV6yoFXtjWUVe9Gz+QngeWYSlZ0dbohwHpqBRXUoEcIBU2Nt9fTQTUq250qaUUH+E4gT2iLpIbbrMWmqy80forarXqKCoeukKHaJszmLN76Dy0sTQOgUKK6BweT0V0PAmkUSAuW1O+f5Tm+UQFJZbTgaCtaVqVEbiT7AIYGzO3FyV3ZuaaSlS23yQF1wmvIJzoQdFQjY0d8n1hK7KdStKVJMwqqVAEHmNag5GApf5+53zeW9Tnxwfn7nfN5b1OfHDqm7k2e5XHIyxrvDKAfWADCq2o7IWGZdybkApHJDE4yVFQwDVSVKJUCBmQSagGlKUIRX5+53zeW9Tnxwfn7nfN5b1OfHClggG1+fud83lvU58cH5+53zeW9TnxwpYIBtfn7nfN5b1OfHB+fud83lvU58cWrZvskkjKMzE4gvOuoDmEqUlCAoVAwpIqaEVxVz3RdVbOLLIp3Cz2Ag+sGsApW9vs35UrLnqLg/5jEhLfKCP9ZICm8pf/AALf4xYbx7DpF1JMoVyzgGXOU42T+0FEq7QrfoYQF4LEek31y8wnC4g57wRuUk7wRmDAaAszbpZ7hAdQ+zxKApP91RV/di82FeuTnB/Rplpw64Qqi+1BoodojGsfpCyCCCQRmCNQeEBuGCMy3K2wzkoUomSZpjIELPfUjpSvVXUqulKiNEXet1idYS/LLC21etJ3pUPJUOj8ICSggggCCCCAIIIICgbaL2GRkCltRS/MHk2yDRSU+WsZ1FAaAjQqSYQ92r/TktNMvLmZh1CFArbW8tSVIOShhUqlcJNK6Gh3R77Wb0932g4pCqstd7ZocilJzWNxxKqa9GHoimQG3ZOaQ62h1tQUhaQpKhoUqFQR2GPaFB8nu9XKy65FxXPY5zVdS0TmPqqPqUkbob8AQQQQBBBBAEEEVW/d6+40JaZAXNO+KQdEje650IT/AHjQDeR7Ws2naGNrRWs2tO0Qs5dT9IesQRi61Jx0vOlbq1KK1YlEmqjiNT2nOCExtyexO8bw0TtzvcZOTDDSqPTNU1GqWxTGR0E1CR1kjSMzwwtutpl61nUV5rKUNp/hCz/eWfVC9jx6I1/s3k0tWXJJQAAWELNN6lpC1HtUomMgRqDYjedE1Z7bJUOWlhya078A8BQHRhonrSeEAw4IIIAggggPOZYS4hSHEhSFApUlQBCkkUIIORBG6MybXNnhs53lmATKOnm6ktK1wE7xqUnoBBzFTp+I+37Ham5d2WeFUOJoekHcocQaEcRAYsjSXydv9WOf7wv7jUZ9vBZDkpMvSzvhtKKTxG5Q4FJBHAxoL5O3+rHP94X9xqAaMctqoCmHUnQtqB6ikx1Rz2h4pz0Fe4wGJIIIIAggggNnXU/QpT9w3/LTErEVdT9ClP3Df8tMSsAQnvlF3fC5ZqdSOe0oNrPS2utK9S9PTMOGKjtalQ5ZE6k7mwrtQpKh7UwGSoIIIAi87Ir3qkJ5CVK/o76gh0bhU0SvhhJzP0cXCKNBAbjgjgsGYLkrLuK1W0hR61IB/GO+AIIIIAiibZL0dxWesIVR5+rTdNQCOcodSd+4qTF7jKu2K9Hd1oLwKqyx3pvoNDzldqq59ATAUaCCCAmLo28uRm2ZpH9WrnD6SDkpPakntoY2JITiHm0OtqxIcSFJI3pUKj2GMRxoD5PN6uUZXIOK5zXPZrvbJ5yfqqNepfCAccEEEAQQRSr435DClS0oA7NU5xPi2K73CNVdDYzO+gzjKtZtPZrHNhfJXHWbWnaId98r3IkkhCAHZlwd6aru+ms+S2OnfoM4WDaVla3Xl8o84auLO/oSkeSgaBMfmXlyFLcWtTjrhq46vwln8EjQJGQGke4iwaPRRh71vF+FP4lxOdTPYpyp+f70Ja1PHO+mr7xggtTxzvpq+8YIr9/FK4Y/BHss211sptidB+mD2FCCPYYp8N/5RdglE01OJHMeTgUehxGletFKegYUEYsxHbZFqvSrqXpdxTbidFJPsI0I4HIxxQQD8udt0bXhbtFvk1acs2CUHipHhJ+ri10EN2zbSamEBxh1DqDopCgoesb+EYmiQsa2piUXyks8tpW8oVSvBQ0UOBqIDacEIO623h1FET7IdH61qiV9ZQeao9RT1Q3LtX0kp4f0aYQpX6s81wfUNCRxFRAWCCCCAUm17Zk/aEy3MSnJhWDC7jVhqUnmkZGpoSPqiLJsjuu/Z0ktiZwYy8pYwKxDCUoGtBnVJi7wQBHPaHinPQV7jHRHPaHinPQV7jAYkggggCCCCA2ddT9ClP3Df8tMSsRV1P0KU/cN/wAtMSsARTdsM3yVjzh3qSlA+utKfcSeyLlCJ+ULe1C+Ts9pQUUK5R8g6KAISjrzKiPRgElBBBAEdNmSK33m2WhVbiwhI4qIA7M48WmipQSkFSlEBIAqSTkAANSTujQuxvZmqUInZxNHyO9N68kCM1K/bIypuBO85A1ZKXDbaG06ISEjqSAB7o9oIIAggggKVtdvT3BZ7ikGjz3emukFQzV9VNTXpw9MZWl5dbhwtpUtVCaJBJokEk0G4AEngIvO2m9HdtoKQg1Zl6tI6CoHnq7VCnEJTF3+TtdfmvT7ifCq01UeTljVxqaJ+qqARUEWvabdf8nz7rKR3pXfGf3aiaD6pBT9XjFUgCJW61uLkppmab8JtVSPpJ0Uk9aSR2xFQQG2bMn0PstvtHE24kLQeChUVG456bo9ZmYQ2hS3FJQhIqpSiAlIG8k5AQhdj+0hMrKOSjyHHVIOKWQgVKgqpUmp5qAFc6pPlHoAiQteemJ1YXOKGAGqJdBPJI6Cr9asfSVkM6AR0afS5M093p6uPV67Fpa73nn6eacvJfpyaq1IlTTByVM0otwdDIPgj+0Of0RviuSssltOFAoPaSdSTqSekx7QRYNPpaYI5dfVT9br8uqt3uUeUf3UQCCAR1OElrU8c76avvGCC1PHO+mr7xgin38Uvo+PwR7NhXqu+1Pyzks8OasZKGqFDMKTxB9eY0MZPvfdZ+zphTEwnihY8FxP0kn3jURseIq8d3ZeeZLM02Fo1G5ST9JKtUn/APDURizYxghl342PTUoVOStZljXmjvqR+0geFT6SfUIWkAQQQQBH1CiCCDQjMEagx8ggL/dfa7aEpRK3O6Wh5D1SqnBzwvXUcIdFzNq0lPlLZUZd8/1bpFFHLwF+CrXQ0UeiMsQQG44Izhs02uOyhTLzqlOy2gWaqca/FaB0agaaYToqWmEuIS42oKQoBSVJNQoEVBBGoIgPWOe0PFOegr3GOiOe0PFOegr3GAxJBBBAEEEEBoWyNtVnsSzDSkTKlNtIQrC2jVKQDSrgyqI/M7t+lQDyMo+s7sZQgesFcRdlbCm3mGXu7VpLjaV05IEDEkGnhDpj8zXyfl58nPJPQFske0LPugK/eTbXPTCShgIlkHKqKqc/jOnWADxhaLWSSSSSTUk5knpJhgW7sctKXBUltEwkfqVVVT0FAKPUkGKA62UqKVApUk0IIoQRqCNxrAdtjWK/NL5OXaLiugU/EgCGNd3YZOukKmlty6N4ryjnqTzRlvxZdEKmJ+xr6z8r4ibdSB5JVjR/AuqfZAabufcCSs4VYbxO0oXnOc4eo0okcEgdsWmEXdXbyqoRaDAI/Ws5EcVNk59JII4Aw5bEtpibaD0s6l1s70nQ9Chqk8CAYDvggggCKftWvR3BZ7riVUec72z0hagecPRTVXWB0xcIzBtvvR3ZaCmkKqzLVbTTQrrz1fxAJ6kA74Cj2PZq5l9phoVW6sIT1k6ngNTwEbIsKykSsu1LtCiGkBI401J4k1J4mEl8na7GN120HE5N1bZr9MjnKHUk4frnoh+QC127XX7qkOXbTV2VqvLUtHwx2ABf1T0xmaNuTz7aG1LeUlLYHPUsgJA31JyA64x1e2TZam3kyysbGIllVFAFBOVMQqQDVOLQ4awN0RBBBAdNmzqmXUOp1Sa9Y3jtFR2w5JSZS4hLiDVKgCO2ElF82dWrUKl1HTnI6vKHrz7TEnwzP2b/AA56T+UFxzSfExRlr1r+P+ftd4IIIn1SEAggEAlrU8c76avvGCC1PHO+mr7xgin38Uvo+PwR7NswQopfbvLqdS2qVdSCsJKitNE1NCTwGsN2MWYipXt2cyM/VTrWB0/1rVErr0qyov6wMW2CAzZenYnOy9VSpTNN9Cea6BxQTQ/VJJ6IWs3KraUUOoUhY1StJSodYOYjbsRdu3dlZxGCaYQ6N2Ic4eioc5PWCIDGEEPe9GwZJquQfKTryT2Y6kuAVHaD1wn7xXZmpFeCaZU2ToSKpV6KxzVdhgIiCCCAIdXyf76KS5+TXlVQqqpcnyVCpUjqIqocQemErHZY9oKl32n0eE0tKx9Ug07aUgNrxz2h4pz0Fe4x6sOhSUqGigCOoiseVoeKc9BXuMBiSCCCAIIIIDZ11P0KU/cN/wAtMSsRV1P0KU/cN/y0xKwBFE2m7O2rSaUtASibSO9uaY6eQ50g6A6p6qg3uCAxBMMqQpSFgpUklKgdQQaEHiCI84Y23myAxailpFEvtpd4YqlKvajEfShcwBEzdW88xZ7well4T5STmhY+itO8e0biIhoIDYVx72NWlKpmGuarwXGyalCxqOI3g7wdxqBYYy9sPvCqVtJtsnvcz3tY3Ysyg9eLm9SzGoYCqbTrziz5B14Gjqu9s/vFA5/VAKvq8YybKy63XEtoBU44oJSN6lKNAOskwxNut6O6p/kEKq1K1RloXD4Z7CAn6p6Yg9m7LyJjullLZLVQlToUUpWoUxBIIxkJJoCQASDupGdMdr27NY3lry5aYqze87RDS93rOZsyRaZUtCG2Uc9xRCUlRzUok6VUSYrVr7TAqqbPZ5b+3dqhkcUjw3ewAftRSplhTyw5NurmXBmC6RgSf2GgAhHYK8Y6IlcHC/PLP0j9q/quPR0wR9Z/X7/8eM8lyZWHJx1UwoGqUqyaQf2GhzQf2jVXGK9f2y+VY5RI5zWfWg6+rI9hizx8UkEUOYOsSVtNj+HOOI2iULXXZoz1zWneY/tiNgiTvFZnc762/J1RxSdPVp2RGRV71mlprPWF7x5K5KRevSRHRZ82ppxDiNUmo/w7RlHPBHkTMTvDK1YtExPQ7JKaS62hxHgqFR/h1jSPeKNs6tbwpZR/ab/5h+Pri8xatNmjNji/9uoOt006fNbHP09hAIIBG9yEtanjnfTV94wR+7R8a56aveY+xTrz3pfS8ePuR7OaZ8NXpH3xrTZheATtmy7uKq0p5N3p5RAANeJFFdShGS5nw1ekffDL2EXvErNmVdVRmZIAJOSXR4J4YvB68PRHjxpOCCCAIIIIAjnn5Ft5tTTzaXEK1StIIPYY6IIDN217ZkJD+lSlTLKNFoJJLSjpnqUE5VOYNBnWFbGzL3yCX5GaZVotlYz3HCSD2EA9kYzgCCCJq5liGdnZeWAqFrGPggZrPYkGA13YKSJaXB1DSK9eAR7Wh4pz0Fe4x7gUyjwtDxTnoK9xgMSQQQQBBBBAbOup+hSn7hv+WmJWIq6n6FKfuG/5aYlYAggggEN8pdHfZE7yhweot/4wlYbvykJ4KnZdkf1bOI9a1nL1IB7YUUAQQQQHdYUyW5lhwAkodQoAakpWDQVy3Q5r6bRZ8MLWlTcok5IS33x0k9LigEjKp5qa5awpboSJdmmxuQcaupOf3qDtjuv9avKv8kk8xrLrWdfVp2GOvHjpGG2S/XpCPzZsttVXDjnaNt7e3p9VZJKjU1Kieskn3mG/d2ze55dDflUqv0jr6tOoCKDcWzeVmQojmtc4+l5I9ef1YaESHC8O0Tkn2hD8e1O9owR5c5/z++YgggiXV0QQQQFWv9ZXKs8qkc5rM8UHX1a+uFrDyUkEEEVByI4Qn7xWYZd9bfk6oPSk6f4dkQfFMG1oyx59Vp4Fqu1WcFvLnHt/flGwQQRErC95KaU04hxBopJBHZ+G6HJZ82l5tDiNFCvVw7DlCUi7bO7WoVSyjkec317x2jPsPTElw3P2MnYnpP5QnG9J8XF8WvWv4/51X2AQQCLAqBNWj41z01e8wQWj41z01e8wRTL+KX0/F4I9nNM+Gr0j748o9Znw1ekffHlHrU0Xsh2npmkIk5xYTMpGFtajk8BpU/rPva61hsRh0GGhcnbPNSoS1NgzLIyCiaOpHpeWOCs/2oDSUEUqxNqlmTAFJlLSt6X+9kfWPMPYoxaGLWYWMSH2lA6FLiSPWDAdsER83bks0MTsyygdK3UJHtMU28u2GzpZJDTndLm5LXg14uEYQOqp4QHXtgvImTs14V76+ktNCtDVQopXDCkk16cI3xlOJ2+F6n7RmC/MHghA8FCehI951MQiEEkAAknIAakwH5jR+w24plGTOTCSH300QkjNtrXMblKIBI3AJGRqIWuzqy2Zd0TM9KzLy0HvTSUIwAjy1la01odE8KmGjau1wMoLipB8IFM1ONDU0GSVKjb8HJtv2Z29paI1OGZ7Pbjf3gzY5LWcCWHlHQNqJ6gkwlnvlBHyJAcCqY/AN/jFavftjm52XVLpabYQ4KOFJUpSk/RqcgDvyqfXXU3lrBBBAEEEEBsa7M+0mz5Ra3EJSZdo1UoJHi09JjknNoVnN5d1IcP0WQp4/wDphVO2M1Xct2XbATMMJWR4LmEKUB0EHo3Ui1JvlJgZKI4Bsj/4jtw6bFeN7ZIhGanW58dprTDM/Py+25oze06uUtJPL6FPKQynr1Uv+6Ir9rX4nyhS1vMyraRU8k3jWB6bmVepEUObv6yPFtrWeNEj8T7IqNuXhemTRZCUDRCdO3eT1+yNt66PFHLvT9nPjvxHPbvRFK/f77/45rbtRyZeW864txSj4SzVVBkK0yyAGmUcMEfUpJNAKk6CI1NdIfI9ZaXU4oIQkqUo0AGpibs26L7gxud5bAqVL1p6OvrpFilLRkJFB5JXKLIzKc1K+t4KRwHtjrxaSZ55J7MfP/IcGfiFa93DHbt8ucR7z0fW2E2ZKKUSC+5l9amQHBOZ4nrEL1SiTU5k6mJC3LYcmXMa8gMkpGiR+J6TviOjHU5q3mK08MdP75stFp74qzfJO97c5/X0NG4kjycqlXlOHEerQewV7YsUUm7N8GktIafqgoGEKAJSQNK0zBixovDKnR9vtVT3xO6bNh+FWK2joquu02o+Pe1qTzn03ScEfhpwKAUkgpIqCNCOEfuOtHTGwggjzffShJUtQSkakmgEJnYiJmdoekVHaLIYmUvDVs0Poq/+1PWYmnLxSo1fR2Gvuis3vvSy6yWWSVFRFVUIAAIO/Mmoji1eXFOG0TaOnr5pPh2DUV1FLRWevPlPTz+yjQQQRW12Eess+pC0rSaKSQQeIjyghE7PJiJjaTlsW0kzDKXU7/CH0VDUf9bqR3CFNdm31SqzlibV4Sa+0cff7r/J3qlXBXlQk9C6pPty9sWTS62mSkdqdrKXr+GZcOSexWZr5bcy0tHxrnpq95gj8zywXHCCCCokHtMEVq/ilesc9yPZYk7O7SW6E9xvJCl0xKQQkAq1J3AVrGi7L2d2cyyhruNhzCACtxtKlqO8lRFak5xaoI9ai5t3YxZr9S2hcurpaVzf4FVFOqkUG1tgk0k/0eZZdT/aBTauwAKB9YjQkEBlOa2S2sgn+iFQ6UONEH+/X2RHq2eWmP8AYX+xFfdGvIIDI7Oze1FaSL31gE/eIiVkNjdquHnMIaHS46j3IKj7I1HBAZ+Z2AzOEFU2wFbwErI7DkT6hFgszZFMS/inZQK+kWXSr1lz3Q4YIzpktSd69WvLhpljs3jeCuGzue87lvsHP82Oa1NlU0+0ppc6xRVNJdYORB15U9HRDagjbbVZrRtNpc9dBpqzFq0jeCF+b875839ir44Pm/O+fN/Yq+OH1BHO7CF+b875839ir44Pm/O+fN/Yq+OH1BAIX5vzvnzf2Kvjg+b875839ir44fUEAhfm/O+fN/Yq+OD5vzvnzf2Kvjh9QQCGT8n5zfPI+xPxx+vm+r8/T9gf8yHvBAI2X2BKSamcbXwUwunsdETUnsofa8VMyqOIlFV9fLVMNiCNlMt6eGdmnLp8eXleNytmdmc2tCkGdY5ySDSWVvFNeWir/N+d8+b+xV8cPqCGTLfJ453MOnxYYmMddt/Qhfm/O+fN/Yq+OD5vzvnzf2Kvjh9QRrbiF+b875839ir44Pm/O+fN/Yq+OH1BAKyS2YTbbaGxPM0SkJFZZR0HTywrHuNnE358z/wqv8+GZBHRGrzRG0Wlxzw/TTO80gtPzbzXnzP/AAiv8+OW1Nlcy80ttU81RQzpKqG8HXljTTohqwQnV5pjabSV0GmrMTFI3ghfm/O+fN/Yq+OD5vzvnzf2Kvjh9QRzuwhfm/O+fN/Yq+OD5vzvnzf2Kvjh9QQCF+b875839ir44Pm/O+fN/Yq+OH1BAIX5vzvnzf2Kvjg+b875839ir44fUEAhfm/O+fN/Yq+OCH1BAQt1LzsWgyX5YqKAsoOJOE1AB0+sI+3XvMxPocclyopbcLasScPOABPsUIo3ydlD8mOcJhVf4G4/WwD9EnDu7sX9xuAY1qWi3LsuPvLCG204lqO4DgMydwAzJiq3Y2mSc68lhtMwha68kXGiEuBIJJSpJUKADyqdGuUSt+7vGfkX5ULwKcAwqOgUlSVCvAlND1xRboXmnJGZlbKtOWQKp5OWfbpQgAAA7joBlhI5tRnWAbMcNt2uzKMLmJhYQ2gVUfYAAMySSABHdFX2kXYVaMi5LNrCF1CkFVcJUk6KpmAcxXdrnAeF0tokrPu8i0h9twpK0h5rDjQKc5JSVJpmNSIt8K+5d75tqcZsu1JZKHi2Qy8ilFpSDrSozDZzTTMAFIjgtK+dqrdtYSypZLdnqxHE2StSAV80Z0PNQSTTcOmAb8EJ+Vv7aQXZkw8JfuaecDfJISrEiqkpx4idTXEB0ZHpiYt+9E+/ai7NszkUFhsOPOvJJGeE4RTdRaRpXM6UgL5bE4WWHngKlttSwCaVwpJpXdpFGe2kLFiotTudOJS8PJYzTxikeFSvk10jlu/eWcm5W2Wp1LSXJZK26NAgA8m7XMk1HNFD0RTpr/ue1+9P/uHIB9yzuJCVaYkg+sVin2vtRkJZ9yXeU6lbRAWQ0pSRWm8V6YttneKb9BPuEIq1BOKtK3WZOWS+XkBDlVpSUJKAMSQSMRzNB0gQD2kptDzaHWlBaFpCkqGhBFQY94Udk3u7muymYkjVyXwtKDqa0c5RAUCAdKOVGehHVE1a18pht+xW08nSdAL1UmuYaPMz5vhnp3QDCiBty9bMrMykq4lwrmlFLZQiqQRhHONagVUNAaamgilXtv1Ms2qZPl2JNpKEqQ5MNKWl4qwk1UCMCRVQrUCqDnnlO3wvO9L2hZcu3yZbmVqDhKamgKPBNcslHpgLtBCytW8lpu2vMWbJLl20ttBwLdbUSKobO40JKl0zGnVHnYe0xw2G9aDzaVPMrLdE1CVrJQEkiuQ74CaHyTSlYBowQmbt7UHu6ZND01LzCZpQQ4200tC5da6BIqclipAPb1mTvHfmZbtZcn3QxJtICC2qYaUpL+LCVHGCAgCqgDUCqaVroDTghd7Ub4PyT0m004iXaexcpMuNKcSkilEgDp378wcqGLrYMyXJdlxTjbqlIBLjPi1GmZRUnKv/AENID0ta0US7Dr7pIQ0grVTWiRXIbz0COG6V5GbQlkzLGIIUSMKwApJSSKKAJA3HXQiKTt1tgBiXkeUDfdbqQ4smgSylSakncMRSc9yVRHbJLQZl7Sn7OYdQ5LrPLS6kKCk6JxJCgTUhKkj/AMswDgiqbOr2qtJh51TQbLb6mqBRVXClBrmB9LThFbcvTac7aE2xZncyGpIhKy8FHlF84YcswCpChlSmGpOdIgdmtquylh2nMICQ81MuKooVAVgZqCK5798A7Y+KVQE9EJj/ALb2whVnKV3IoWimjSAhYCCcAClHFX+sSogGmoy1i2bPbxzjs1PyU8W1uSqk0cbThCgvFu6gD2nWAn7nXqZtFgzEulxKAsoo4kJNRTShIIoRmDE7Cvu/fqZdsKZtBQaD7alYQEEIywaprn4R3xxyl87Uacst6aMupi0FIRybaFBSMeDCrETqQsKpmMiOMBf1XrZFoCzsLnLFrlcWDveHPLFWtcuim6tconYpqryPflwSFEciZbla4efixEeFXTLSkV2Wv1Mrtd6UcmGJVDbwQhl5pWJ5FcylyoAWrLCNDjFAaZgzlTaAsNlaQsioRiGIjPMJ1IyPqMe0Je9SZv8A7VS3IlnHyI5LGFUDWF7Hip5deVpTLNPGJdy8drTNpTsjJKlm0S5SeUcQokAgc3InESSd2gMA0Y+LUACSQAMyToBC4ti89ozNpuyFmcg2JZIU848CQpRAISKVIHOA0rkrPSPCwryT05I2sl9LKH2CtoAJUECiVYgcyToaHqgLtb15WJWUcnFEuNIpXkaLJqoJyzpqd5yiQsyeS+y28gEJcQlaQoUVRQBFRuNDCYuTbM3JXbemU8iUII7nBSonnTGFzlBUA5qyoYtV5b7zLUtZrcs22ucn0pwlQo2iqWyo0rXVYp0AHWlCDGghc3evPPsWmizLT5FxTzZcZeZSQDQKJSoUA0QrcKUGtcoN6+VrO/lRbCpZDUg6sc5slS0oUvmjMjJCKk0Faim+AcUEUex9oAcl2XFtc9baVKwnLEpIJpUE0qY+wCxvsuZsWccl5CaUhmcPKFGBJ5MrJBwk9GgIoaU1IrDQse7Ys2x3WZZ0hwNOOF7CKl0oriw6ZUAArokawQQEfYkm/P3fbDs26HnGyvlk5LGFaikGhGIUABzBMVHZaH7WnhNT0wXDI5NICEpBUa840pvFdKkgZ0FI+QQF5s2cmTeCaZVMKMumWStLNBhSSUDLjUKNf2qboltodlrfknOTfcYW135K2zqpuqgFCoxCorTpAO6kEEAu9kDTtpzarTnXy47LDkmk4UpSMQUMXNoNCrKmprXIR3SllUN5ef45J8nwcpgdOevCCCA5pux6yl304/FPpNcPhUcRxy9sem1iVckJxq05J4tPP95dGBKkqFE558AnKnkgwQQHtcSx1tM22hx4urcx4nCmhKsLwKiKnUmscE1Yv+i7bGPRyuLD/brOlePTHyCAcciKNtjoSPcIR14kTTFqzy5WbLBfUEro0lRphToVHLXUUgggL5K7NmW7Ids0OKPKVWt0pzLvNIVgroMCRhroNd8UPZew9aE8wZp/GmzUUZSEAVpRIJNa7knfXCOMEEBIbU0TL9oN2auYSZebU2pILCSpihCSEKrU1KanTWnXYb4WMBaFihKiEsKKQCKkgckBU16EwQQHrZNnUvHOP4vCl0pw00yY314dEQ+zu56H7GmpJ1ZKXHicYTQpUA0UkCprRSQdc9IIIDl2ZWhOzU2Jd2cUGZFOHChASXgCEjlDU6UHt6ax47SWZiZtJFmOzCTLzC0LTVhJWyMgUoVWudK149dSCAlds83MSzTKGXU8g6gsLZW0lY3c/Ec8QBAHVWLxcewkyUixLJWVhCalRFKlais5bhVRoOjpgggKY5YDc9b765sJdbYYwttKRVPkZmpoc3FnTeOiPO+N12ZSes2akkNy6kulK0ttgBaSUg1oRQ4VLTXPwuEfIICMvrIv2faqVyM0WfykoJdHJpUEqrTGK6mqiR0EnOhpH27FiFuwLSZLhUVurJWU55pZGYrnp074+wQHTNWRU3bOPxIHk+F4jjlpxiwXRkcNsWs5irynJ5U0ommtc4IICs3ZsjDdubZx1xKVzsOleT3V/GOy2LLqxd0Y/FOMHTwqBnjlpxgggJhcj/pGl7F/smHDT9omta/hFRtmTfnbaRZ01MBbTTvLoWGUpcCaFYaCga4QDSvbTIUIIC02tZlbySb+LwZdScNNcpjfX9ro3R63NkcFsWs5iryhbyppQHfXOPsEBW9qMq7Z883aEk+WnJvvTqSgKSaBICqHLQJypqK1zMd+zuyFMy1roW6XVKccxLKaEqwrBURU5k5wQQHFLWN/osuXx7/Cw/8AigrSvZrEpe27AdsqSmEOqamJFlDjLiRXRCKgprvwJPCm/MH5BAcGyWScn5g2vOvF15sFlpOBKUoFDUinBahSg8JWtcvSx7LpLXhGPxrj508HEHeOfsgggOSxbLwy7CcdaNoHg9CRxggg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ksbdc.kansas.gov/PublishingImages/SBA%20color%20logo%20offical%20Aug%2020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457" y="2819400"/>
            <a:ext cx="4146404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517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228600"/>
            <a:ext cx="7924800" cy="1524000"/>
          </a:xfrm>
        </p:spPr>
        <p:txBody>
          <a:bodyPr/>
          <a:lstStyle/>
          <a:p>
            <a:pPr algn="ctr"/>
            <a:r>
              <a:rPr lang="en-US" b="1" u="sng" dirty="0" smtClean="0"/>
              <a:t>Question #1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How is a small business defined by the Small business association?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799" y="1752600"/>
            <a:ext cx="79248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Definition: an </a:t>
            </a:r>
            <a:r>
              <a:rPr lang="en-US" sz="2800" dirty="0">
                <a:solidFill>
                  <a:srgbClr val="FF0000"/>
                </a:solidFill>
              </a:rPr>
              <a:t>“independent business having fewer than 500 </a:t>
            </a:r>
            <a:r>
              <a:rPr lang="en-US" sz="2800" dirty="0" smtClean="0">
                <a:solidFill>
                  <a:srgbClr val="FF0000"/>
                </a:solidFill>
              </a:rPr>
              <a:t>employees” (pg147)</a:t>
            </a:r>
            <a:endParaRPr lang="en-US" sz="28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0" y="2819400"/>
            <a:ext cx="34289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Although a small business is defined by the SBA as having fewer than 500 employees, this varies based on the industry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5105400"/>
            <a:ext cx="373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Example: Small Manufacturers may have around 500 workers, while wholesalers must employ fewer than 100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2" name="Picture 4" descr="http://1.bp.blogspot.com/_9z8OuosFnos/TKXVd5OG63I/AAAAAAAAATo/LhQd0NCzyUs/s320/Business_Tips_Keep+your+employees+hap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08" y="2667000"/>
            <a:ext cx="4267200" cy="214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5090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sz="2800" u="sng" dirty="0" smtClean="0"/>
          </a:p>
          <a:p>
            <a:pPr marL="0" indent="0" algn="ctr">
              <a:buNone/>
            </a:pPr>
            <a:r>
              <a:rPr lang="en-US" sz="2800" u="sng" dirty="0" smtClean="0"/>
              <a:t>Small Businesses account for 98% of U.S. firms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>
                <a:solidFill>
                  <a:srgbClr val="FFC000"/>
                </a:solidFill>
              </a:rPr>
              <a:t>Small Businesses are eligible for government….</a:t>
            </a:r>
          </a:p>
          <a:p>
            <a:pPr lvl="2"/>
            <a:r>
              <a:rPr lang="en-US" sz="2800" dirty="0" smtClean="0"/>
              <a:t>Loans</a:t>
            </a:r>
          </a:p>
          <a:p>
            <a:pPr lvl="2"/>
            <a:r>
              <a:rPr lang="en-US" sz="2800" dirty="0" smtClean="0"/>
              <a:t>Purchasing Programs</a:t>
            </a:r>
          </a:p>
          <a:p>
            <a:pPr marL="914400" lvl="2" indent="0">
              <a:buNone/>
            </a:pPr>
            <a:r>
              <a:rPr lang="en-US" sz="2800" dirty="0" smtClean="0"/>
              <a:t>		</a:t>
            </a:r>
            <a:r>
              <a:rPr lang="en-US" sz="2800" dirty="0" smtClean="0">
                <a:solidFill>
                  <a:srgbClr val="FFC000"/>
                </a:solidFill>
              </a:rPr>
              <a:t>…which allow for small businesses to 			           expand and grow larger</a:t>
            </a:r>
            <a:r>
              <a:rPr lang="en-US" sz="2800" dirty="0" smtClean="0"/>
              <a:t> </a:t>
            </a:r>
            <a:endParaRPr lang="en-US" sz="2800" dirty="0"/>
          </a:p>
          <a:p>
            <a:pPr lvl="2"/>
            <a:endParaRPr lang="en-US" sz="2800" dirty="0" smtClean="0"/>
          </a:p>
        </p:txBody>
      </p:sp>
      <p:pic>
        <p:nvPicPr>
          <p:cNvPr id="4100" name="Picture 4" descr="http://www.2misi.com/images/news/2013/07/212/expand-your-business-with-us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286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1061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457200"/>
            <a:ext cx="7924800" cy="54102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6400" cap="all" dirty="0" smtClean="0"/>
              <a:t>What </a:t>
            </a:r>
            <a:r>
              <a:rPr lang="en-US" sz="6400" cap="all" dirty="0"/>
              <a:t>is the Small business association?</a:t>
            </a:r>
            <a:endParaRPr lang="es-PR" sz="6400" dirty="0"/>
          </a:p>
          <a:p>
            <a:pPr marL="0" indent="0">
              <a:buNone/>
            </a:pPr>
            <a:endParaRPr lang="es-PR" sz="6400" dirty="0"/>
          </a:p>
          <a:p>
            <a:r>
              <a:rPr lang="en-US" sz="6400" cap="all" dirty="0"/>
              <a:t>How is a small business defined by the Small business association?</a:t>
            </a:r>
            <a:endParaRPr lang="es-PR" sz="6400" dirty="0"/>
          </a:p>
          <a:p>
            <a:r>
              <a:rPr lang="en-US" sz="6400" dirty="0"/>
              <a:t> </a:t>
            </a:r>
            <a:endParaRPr lang="es-PR" sz="6400" dirty="0"/>
          </a:p>
          <a:p>
            <a:r>
              <a:rPr lang="en-US" sz="6400" dirty="0"/>
              <a:t> </a:t>
            </a:r>
            <a:endParaRPr lang="es-PR" sz="6400" dirty="0"/>
          </a:p>
          <a:p>
            <a:r>
              <a:rPr lang="en-US" sz="6400" dirty="0"/>
              <a:t>Decide which of the following fall under the criteria of a small business and explain why you think that is (hint: use your textbook if you get stuck!).</a:t>
            </a:r>
            <a:endParaRPr lang="es-PR" sz="6400" dirty="0"/>
          </a:p>
          <a:p>
            <a:pPr lvl="0"/>
            <a:r>
              <a:rPr lang="en-US" sz="6400" dirty="0" smtClean="0"/>
              <a:t>Hospitals</a:t>
            </a:r>
            <a:endParaRPr lang="es-PR" sz="6400" dirty="0"/>
          </a:p>
          <a:p>
            <a:pPr lvl="0"/>
            <a:r>
              <a:rPr lang="en-US" sz="6400" dirty="0" smtClean="0"/>
              <a:t>Goodyear</a:t>
            </a:r>
            <a:endParaRPr lang="es-PR" sz="6400" dirty="0" smtClean="0"/>
          </a:p>
          <a:p>
            <a:pPr lvl="0"/>
            <a:r>
              <a:rPr lang="en-US" sz="6400" dirty="0" smtClean="0"/>
              <a:t>Nike</a:t>
            </a:r>
            <a:endParaRPr lang="es-PR" sz="6400" dirty="0"/>
          </a:p>
          <a:p>
            <a:pPr lvl="0"/>
            <a:r>
              <a:rPr lang="en-US" sz="6400" dirty="0" smtClean="0"/>
              <a:t>Cost Cutters</a:t>
            </a:r>
            <a:endParaRPr lang="es-PR" sz="6400" dirty="0" smtClean="0"/>
          </a:p>
          <a:p>
            <a:pPr lvl="0"/>
            <a:r>
              <a:rPr lang="en-US" sz="6400" dirty="0" smtClean="0"/>
              <a:t>Apple</a:t>
            </a:r>
            <a:endParaRPr lang="es-PR" sz="6400" dirty="0"/>
          </a:p>
          <a:p>
            <a:r>
              <a:rPr lang="en-US" sz="6400" dirty="0"/>
              <a:t> </a:t>
            </a:r>
            <a:endParaRPr lang="es-PR" sz="6400" dirty="0"/>
          </a:p>
          <a:p>
            <a:r>
              <a:rPr lang="en-US" sz="6400" cap="all" dirty="0"/>
              <a:t>Why do we care?</a:t>
            </a:r>
            <a:endParaRPr lang="es-PR" sz="6400" dirty="0"/>
          </a:p>
          <a:p>
            <a:r>
              <a:rPr lang="en-US" sz="6400" u="sng" dirty="0"/>
              <a:t>Small Businesses account for 98% of U.S. firms</a:t>
            </a:r>
            <a:endParaRPr lang="es-PR" sz="6400" dirty="0"/>
          </a:p>
          <a:p>
            <a:r>
              <a:rPr lang="en-US" sz="6400" dirty="0"/>
              <a:t>Small Businesses are eligible for government loans and purchasing Programs which allow for small businesses to expand and grow larger</a:t>
            </a:r>
            <a:endParaRPr lang="es-PR" sz="6400" dirty="0"/>
          </a:p>
          <a:p>
            <a:endParaRPr lang="es-PR" sz="3200" dirty="0"/>
          </a:p>
        </p:txBody>
      </p:sp>
    </p:spTree>
    <p:extLst>
      <p:ext uri="{BB962C8B-B14F-4D97-AF65-F5344CB8AC3E}">
        <p14:creationId xmlns:p14="http://schemas.microsoft.com/office/powerpoint/2010/main" val="347367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"Kansas Small Business Development Center." </a:t>
            </a:r>
            <a:r>
              <a:rPr lang="en-US" i="1" dirty="0"/>
              <a:t>KSBDC: Growing Kansas Entrepreneurs</a:t>
            </a:r>
            <a:r>
              <a:rPr lang="en-US" dirty="0"/>
              <a:t>. </a:t>
            </a:r>
            <a:r>
              <a:rPr lang="en-US" dirty="0" err="1"/>
              <a:t>N.p</a:t>
            </a:r>
            <a:r>
              <a:rPr lang="en-US" dirty="0"/>
              <a:t>., </a:t>
            </a:r>
            <a:r>
              <a:rPr lang="en-US" dirty="0" smtClean="0"/>
              <a:t>	</a:t>
            </a:r>
            <a:r>
              <a:rPr lang="en-US" dirty="0" err="1" smtClean="0"/>
              <a:t>n.d</a:t>
            </a:r>
            <a:r>
              <a:rPr lang="en-US" dirty="0" err="1"/>
              <a:t>.</a:t>
            </a:r>
            <a:r>
              <a:rPr lang="en-US" dirty="0"/>
              <a:t> Web. 10 Oct. 2013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"</a:t>
            </a:r>
            <a:r>
              <a:rPr lang="en-US" dirty="0"/>
              <a:t>Small Business Center." </a:t>
            </a:r>
            <a:r>
              <a:rPr lang="en-US" i="1" dirty="0"/>
              <a:t>Small Business Center</a:t>
            </a:r>
            <a:r>
              <a:rPr lang="en-US" dirty="0"/>
              <a:t>. </a:t>
            </a:r>
            <a:r>
              <a:rPr lang="en-US" dirty="0" err="1"/>
              <a:t>N.p</a:t>
            </a:r>
            <a:r>
              <a:rPr lang="en-US" dirty="0"/>
              <a:t>., </a:t>
            </a:r>
            <a:r>
              <a:rPr lang="en-US" dirty="0" err="1"/>
              <a:t>n.d.</a:t>
            </a:r>
            <a:r>
              <a:rPr lang="en-US" dirty="0"/>
              <a:t> Web. 10 Oct. 2013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 "Small Business Forum | Brooklyn Community Board 14." </a:t>
            </a:r>
            <a:r>
              <a:rPr lang="en-US" i="1" dirty="0"/>
              <a:t>Brooklyn Community Board 14 </a:t>
            </a:r>
            <a:r>
              <a:rPr lang="en-US" i="1" dirty="0" smtClean="0"/>
              <a:t>	RSS</a:t>
            </a:r>
            <a:r>
              <a:rPr lang="en-US" dirty="0"/>
              <a:t>. </a:t>
            </a:r>
            <a:r>
              <a:rPr lang="en-US" dirty="0" err="1"/>
              <a:t>N.p</a:t>
            </a:r>
            <a:r>
              <a:rPr lang="en-US" dirty="0"/>
              <a:t>., </a:t>
            </a:r>
            <a:r>
              <a:rPr lang="en-US" dirty="0" err="1"/>
              <a:t>n.d.</a:t>
            </a:r>
            <a:r>
              <a:rPr lang="en-US" dirty="0"/>
              <a:t> Web. 10 Oct. 2013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 "Yes You Can Obtain Fast Military Loans Even With Poor Credit." </a:t>
            </a:r>
            <a:r>
              <a:rPr lang="en-US" i="1" dirty="0"/>
              <a:t>Just Military Loans RSS</a:t>
            </a:r>
            <a:r>
              <a:rPr lang="en-US" dirty="0" smtClean="0"/>
              <a:t>.	 </a:t>
            </a:r>
            <a:r>
              <a:rPr lang="en-US" dirty="0" err="1"/>
              <a:t>N.p</a:t>
            </a:r>
            <a:r>
              <a:rPr lang="en-US" dirty="0"/>
              <a:t>., </a:t>
            </a:r>
            <a:r>
              <a:rPr lang="en-US" dirty="0" err="1"/>
              <a:t>n.d.</a:t>
            </a:r>
            <a:r>
              <a:rPr lang="en-US" dirty="0"/>
              <a:t> Web. 10 Oct. 2013.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735977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103</TotalTime>
  <Words>172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 </vt:lpstr>
      <vt:lpstr>Small Business Administration(SBA)</vt:lpstr>
      <vt:lpstr>Question #1  How is a small business defined by the Small business association?</vt:lpstr>
      <vt:lpstr>Why do we care?</vt:lpstr>
      <vt:lpstr>PowerPoint Presentation</vt:lpstr>
      <vt:lpstr>Works Cited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Amanda Jackman</dc:creator>
  <cp:lastModifiedBy>Amanda Jackman</cp:lastModifiedBy>
  <cp:revision>11</cp:revision>
  <dcterms:created xsi:type="dcterms:W3CDTF">2013-10-10T20:14:13Z</dcterms:created>
  <dcterms:modified xsi:type="dcterms:W3CDTF">2015-04-11T22:34:16Z</dcterms:modified>
</cp:coreProperties>
</file>